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301" r:id="rId3"/>
    <p:sldId id="305" r:id="rId4"/>
    <p:sldId id="310" r:id="rId5"/>
    <p:sldId id="306" r:id="rId6"/>
    <p:sldId id="312" r:id="rId7"/>
    <p:sldId id="307" r:id="rId8"/>
    <p:sldId id="313" r:id="rId9"/>
    <p:sldId id="278" r:id="rId10"/>
    <p:sldId id="258" r:id="rId11"/>
    <p:sldId id="268" r:id="rId12"/>
    <p:sldId id="303" r:id="rId13"/>
    <p:sldId id="308" r:id="rId14"/>
    <p:sldId id="315" r:id="rId15"/>
    <p:sldId id="304" r:id="rId16"/>
    <p:sldId id="314" r:id="rId17"/>
    <p:sldId id="270" r:id="rId18"/>
    <p:sldId id="316" r:id="rId19"/>
    <p:sldId id="317" r:id="rId20"/>
    <p:sldId id="318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274" autoAdjust="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99A6-607A-4C58-90E6-228929FE91B5}" type="datetimeFigureOut">
              <a:rPr lang="pt-BR" smtClean="0"/>
              <a:t>27/04/2026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20CF-D827-4A40-8183-BF9D01219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8736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99A6-607A-4C58-90E6-228929FE91B5}" type="datetimeFigureOut">
              <a:rPr lang="pt-BR" smtClean="0"/>
              <a:t>27/04/2026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20CF-D827-4A40-8183-BF9D01219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423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99A6-607A-4C58-90E6-228929FE91B5}" type="datetimeFigureOut">
              <a:rPr lang="pt-BR" smtClean="0"/>
              <a:t>27/04/2026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20CF-D827-4A40-8183-BF9D01219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265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99A6-607A-4C58-90E6-228929FE91B5}" type="datetimeFigureOut">
              <a:rPr lang="pt-BR" smtClean="0"/>
              <a:t>27/04/2026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20CF-D827-4A40-8183-BF9D01219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4641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99A6-607A-4C58-90E6-228929FE91B5}" type="datetimeFigureOut">
              <a:rPr lang="pt-BR" smtClean="0"/>
              <a:t>27/04/2026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20CF-D827-4A40-8183-BF9D01219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873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99A6-607A-4C58-90E6-228929FE91B5}" type="datetimeFigureOut">
              <a:rPr lang="pt-BR" smtClean="0"/>
              <a:t>27/04/2026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20CF-D827-4A40-8183-BF9D01219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7302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99A6-607A-4C58-90E6-228929FE91B5}" type="datetimeFigureOut">
              <a:rPr lang="pt-BR" smtClean="0"/>
              <a:t>27/04/2026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20CF-D827-4A40-8183-BF9D01219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501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99A6-607A-4C58-90E6-228929FE91B5}" type="datetimeFigureOut">
              <a:rPr lang="pt-BR" smtClean="0"/>
              <a:t>27/04/2026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20CF-D827-4A40-8183-BF9D01219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7582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99A6-607A-4C58-90E6-228929FE91B5}" type="datetimeFigureOut">
              <a:rPr lang="pt-BR" smtClean="0"/>
              <a:t>27/04/2026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20CF-D827-4A40-8183-BF9D01219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465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99A6-607A-4C58-90E6-228929FE91B5}" type="datetimeFigureOut">
              <a:rPr lang="pt-BR" smtClean="0"/>
              <a:t>27/04/2026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20CF-D827-4A40-8183-BF9D01219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532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99A6-607A-4C58-90E6-228929FE91B5}" type="datetimeFigureOut">
              <a:rPr lang="pt-BR" smtClean="0"/>
              <a:t>27/04/2026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20CF-D827-4A40-8183-BF9D01219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7490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199A6-607A-4C58-90E6-228929FE91B5}" type="datetimeFigureOut">
              <a:rPr lang="pt-BR" smtClean="0"/>
              <a:t>27/04/2026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020CF-D827-4A40-8183-BF9D01219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4002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Capsirati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323" y="559972"/>
            <a:ext cx="2688569" cy="90228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382715" y="2321168"/>
            <a:ext cx="5284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Relatório de Governança - 2025  </a:t>
            </a:r>
            <a:endParaRPr lang="pt-BR" sz="2400" b="1" dirty="0"/>
          </a:p>
        </p:txBody>
      </p:sp>
      <p:sp>
        <p:nvSpPr>
          <p:cNvPr id="4" name="Retângulo 3"/>
          <p:cNvSpPr/>
          <p:nvPr/>
        </p:nvSpPr>
        <p:spPr>
          <a:xfrm>
            <a:off x="2195145" y="3732265"/>
            <a:ext cx="67642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O CAPSIRATI tem como missão prover os benefícios aos Servidores Públicos Municipais e seus dependentes pautados na legalidade, regularidade e durabilidade. </a:t>
            </a:r>
          </a:p>
        </p:txBody>
      </p:sp>
    </p:spTree>
    <p:extLst>
      <p:ext uri="{BB962C8B-B14F-4D97-AF65-F5344CB8AC3E}">
        <p14:creationId xmlns:p14="http://schemas.microsoft.com/office/powerpoint/2010/main" val="35433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2" y="1274308"/>
            <a:ext cx="8651875" cy="5191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315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5250"/>
            <a:ext cx="11430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73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00" y="447443"/>
            <a:ext cx="10348545" cy="632548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464169" y="263769"/>
            <a:ext cx="4370631" cy="76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3</a:t>
            </a:r>
            <a:r>
              <a:rPr lang="pt-BR" sz="2400" b="1" dirty="0" smtClean="0"/>
              <a:t>. </a:t>
            </a:r>
            <a:r>
              <a:rPr lang="pt-BR" sz="2400" b="1" dirty="0"/>
              <a:t>Gestão Financeira e Atuarial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502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007" y="1365813"/>
            <a:ext cx="8804007" cy="345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499" y="576925"/>
            <a:ext cx="97536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699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777" y="542522"/>
            <a:ext cx="9935308" cy="577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78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00" y="-381000"/>
            <a:ext cx="13335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8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571500"/>
            <a:ext cx="952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09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468" y="442495"/>
            <a:ext cx="7259063" cy="597300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0" y="571500"/>
            <a:ext cx="952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710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571500"/>
            <a:ext cx="952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110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691" y="1573584"/>
            <a:ext cx="8259410" cy="4645919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537544" y="870410"/>
            <a:ext cx="55349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/>
              <a:t>1. </a:t>
            </a:r>
            <a:r>
              <a:rPr lang="pt-BR" sz="2800" dirty="0" smtClean="0"/>
              <a:t>Foco na gestão: </a:t>
            </a:r>
            <a:r>
              <a:rPr lang="pt-BR" sz="2800" dirty="0"/>
              <a:t>A Nota do TCE-PR</a:t>
            </a:r>
          </a:p>
        </p:txBody>
      </p:sp>
    </p:spTree>
    <p:extLst>
      <p:ext uri="{BB962C8B-B14F-4D97-AF65-F5344CB8AC3E}">
        <p14:creationId xmlns:p14="http://schemas.microsoft.com/office/powerpoint/2010/main" val="304116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83980" y="2314936"/>
            <a:ext cx="44562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Muito obrigada</a:t>
            </a:r>
          </a:p>
          <a:p>
            <a:endParaRPr lang="en-US" dirty="0"/>
          </a:p>
          <a:p>
            <a:r>
              <a:rPr lang="en-US" dirty="0" smtClean="0"/>
              <a:t>Rozenilda Romaniw Bárbara </a:t>
            </a:r>
          </a:p>
          <a:p>
            <a:r>
              <a:rPr lang="en-US" dirty="0" smtClean="0">
                <a:hlinkClick r:id="rId2"/>
              </a:rPr>
              <a:t>Capsirati@gmail.com</a:t>
            </a:r>
            <a:r>
              <a:rPr lang="en-US" dirty="0" smtClean="0"/>
              <a:t>  </a:t>
            </a:r>
          </a:p>
          <a:p>
            <a:endParaRPr lang="en-US" dirty="0"/>
          </a:p>
          <a:p>
            <a:r>
              <a:rPr lang="en-US" dirty="0" smtClean="0"/>
              <a:t>42 – 99106- 6621</a:t>
            </a:r>
          </a:p>
          <a:p>
            <a:r>
              <a:rPr lang="en-US" dirty="0"/>
              <a:t> </a:t>
            </a:r>
            <a:r>
              <a:rPr lang="en-US" dirty="0" smtClean="0"/>
              <a:t>42 – 3132-6391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4146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430893" y="1286014"/>
            <a:ext cx="6433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2.1 Evolução </a:t>
            </a:r>
            <a:r>
              <a:rPr lang="pt-BR" sz="2400" b="1" dirty="0"/>
              <a:t>da Massa de Segurados (</a:t>
            </a:r>
            <a:r>
              <a:rPr lang="pt-BR" sz="2400" b="1" dirty="0" smtClean="0"/>
              <a:t>2017-2025</a:t>
            </a:r>
            <a:r>
              <a:rPr lang="pt-BR" sz="2400" dirty="0" smtClean="0"/>
              <a:t>)</a:t>
            </a:r>
            <a:endParaRPr lang="pt-BR" sz="24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1" y="1936521"/>
            <a:ext cx="7230484" cy="4420217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551007" y="601884"/>
            <a:ext cx="8958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2. Dinâmica </a:t>
            </a:r>
            <a:r>
              <a:rPr lang="pt-BR" sz="2800" b="1" dirty="0"/>
              <a:t>Populacional e Sustentabilidade do Regime</a:t>
            </a:r>
          </a:p>
        </p:txBody>
      </p:sp>
    </p:spTree>
    <p:extLst>
      <p:ext uri="{BB962C8B-B14F-4D97-AF65-F5344CB8AC3E}">
        <p14:creationId xmlns:p14="http://schemas.microsoft.com/office/powerpoint/2010/main" val="221451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lh3.googleusercontent.com/gg-dl/AFfU-fK5KRhb_Aoq980zeVcjLz-GKSqPQb35B-ECdb5iUSynjFi6rj6ehRqVS65ucSCBOL6SL7uHxUaerwM5imr8Eu46yG5R4reRpO5O2kd6kyx3UVkY0DuKFFx6bqeGhqyAHFhj2AuM3hfooOcLT07Q0XnIdhinnzgUu2ZTHjhCr2x5s9e3yA=s16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00" y="-381000"/>
            <a:ext cx="13335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15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927839" y="316523"/>
            <a:ext cx="6218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2.2 Histórico </a:t>
            </a:r>
            <a:r>
              <a:rPr lang="pt-BR" sz="2400" b="1" dirty="0"/>
              <a:t>de Concessão de Novos Benefícios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895" y="778188"/>
            <a:ext cx="5975872" cy="602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13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lh3.googleusercontent.com/gg-dl/AFfU-fJn4ywZfc-_5VVuntW3QkKSHF5WRzEyHVx5IAY44KsxRf1HWendH0ebc8U-uJGSNymPEmSptJuBsagkVKCAYUL2MFUGGVkVXcTIvP54Al2TPgcPEd8xH6Mqr21Ghr4NcDBPOl-1MXdVgVPqxiWIZpk_a3W3aLBpWzgjSmwsxN-f0Sk67w=s16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4" descr="https://lh3.googleusercontent.com/gg-dl/AFfU-fJn4ywZfc-_5VVuntW3QkKSHF5WRzEyHVx5IAY44KsxRf1HWendH0ebc8U-uJGSNymPEmSptJuBsagkVKCAYUL2MFUGGVkVXcTIvP54Al2TPgcPEd8xH6Mqr21Ghr4NcDBPOl-1MXdVgVPqxiWIZpk_a3W3aLBpWzgjSmwsxN-f0Sk67w=s160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00" y="-381000"/>
            <a:ext cx="13335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1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628900" y="228600"/>
            <a:ext cx="6726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2.3 Dinâmica </a:t>
            </a:r>
            <a:r>
              <a:rPr lang="pt-BR" sz="2400" b="1" dirty="0"/>
              <a:t>de Rotatividade da Massa de Inativos</a:t>
            </a:r>
            <a:r>
              <a:rPr lang="pt-BR" dirty="0"/>
              <a:t>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259" y="742575"/>
            <a:ext cx="5239481" cy="537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39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00" y="-381000"/>
            <a:ext cx="13335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34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18" y="646545"/>
            <a:ext cx="10825018" cy="5615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706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5711</TotalTime>
  <Words>91</Words>
  <Application>Microsoft Office PowerPoint</Application>
  <PresentationFormat>Widescreen</PresentationFormat>
  <Paragraphs>15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Rozenilda Romaniw B</dc:creator>
  <cp:lastModifiedBy>Rozenilda Romaniw B</cp:lastModifiedBy>
  <cp:revision>27</cp:revision>
  <dcterms:created xsi:type="dcterms:W3CDTF">2026-02-28T21:25:06Z</dcterms:created>
  <dcterms:modified xsi:type="dcterms:W3CDTF">2026-04-29T12:24:24Z</dcterms:modified>
</cp:coreProperties>
</file>