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  <p:sldId id="258" r:id="rId4"/>
    <p:sldId id="261" r:id="rId5"/>
    <p:sldId id="263" r:id="rId6"/>
    <p:sldId id="264" r:id="rId7"/>
  </p:sldIdLst>
  <p:sldSz cx="12192000" cy="6858000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4A99-4136-4748-90DE-F865F8E244EE}" type="datetimeFigureOut">
              <a:rPr lang="pt-BR" smtClean="0"/>
              <a:t>17/07/2023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6523-0142-473E-926F-AC955EBAE5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3568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4A99-4136-4748-90DE-F865F8E244EE}" type="datetimeFigureOut">
              <a:rPr lang="pt-BR" smtClean="0"/>
              <a:t>17/07/2023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6523-0142-473E-926F-AC955EBAE5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7352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4A99-4136-4748-90DE-F865F8E244EE}" type="datetimeFigureOut">
              <a:rPr lang="pt-BR" smtClean="0"/>
              <a:t>17/07/2023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6523-0142-473E-926F-AC955EBAE5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5615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4A99-4136-4748-90DE-F865F8E244EE}" type="datetimeFigureOut">
              <a:rPr lang="pt-BR" smtClean="0"/>
              <a:t>17/07/2023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6523-0142-473E-926F-AC955EBAE5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4371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4A99-4136-4748-90DE-F865F8E244EE}" type="datetimeFigureOut">
              <a:rPr lang="pt-BR" smtClean="0"/>
              <a:t>17/07/2023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6523-0142-473E-926F-AC955EBAE5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2202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4A99-4136-4748-90DE-F865F8E244EE}" type="datetimeFigureOut">
              <a:rPr lang="pt-BR" smtClean="0"/>
              <a:t>17/07/2023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6523-0142-473E-926F-AC955EBAE5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9516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4A99-4136-4748-90DE-F865F8E244EE}" type="datetimeFigureOut">
              <a:rPr lang="pt-BR" smtClean="0"/>
              <a:t>17/07/2023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6523-0142-473E-926F-AC955EBAE5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7397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4A99-4136-4748-90DE-F865F8E244EE}" type="datetimeFigureOut">
              <a:rPr lang="pt-BR" smtClean="0"/>
              <a:t>17/07/2023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6523-0142-473E-926F-AC955EBAE5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5345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4A99-4136-4748-90DE-F865F8E244EE}" type="datetimeFigureOut">
              <a:rPr lang="pt-BR" smtClean="0"/>
              <a:t>17/07/2023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6523-0142-473E-926F-AC955EBAE5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2261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4A99-4136-4748-90DE-F865F8E244EE}" type="datetimeFigureOut">
              <a:rPr lang="pt-BR" smtClean="0"/>
              <a:t>17/07/2023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6523-0142-473E-926F-AC955EBAE5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8998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64A99-4136-4748-90DE-F865F8E244EE}" type="datetimeFigureOut">
              <a:rPr lang="pt-BR" smtClean="0"/>
              <a:t>17/07/2023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6523-0142-473E-926F-AC955EBAE5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4671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64A99-4136-4748-90DE-F865F8E244EE}" type="datetimeFigureOut">
              <a:rPr lang="pt-BR" smtClean="0"/>
              <a:t>17/07/2023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C6523-0142-473E-926F-AC955EBAE5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834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3711575" y="337026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2" name="Rectangle 24"/>
          <p:cNvSpPr>
            <a:spLocks noChangeArrowheads="1"/>
          </p:cNvSpPr>
          <p:nvPr/>
        </p:nvSpPr>
        <p:spPr bwMode="auto">
          <a:xfrm>
            <a:off x="3711575" y="38274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25"/>
          <p:cNvSpPr>
            <a:spLocks noChangeArrowheads="1"/>
          </p:cNvSpPr>
          <p:nvPr/>
        </p:nvSpPr>
        <p:spPr bwMode="auto">
          <a:xfrm>
            <a:off x="3711575" y="69802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4" name="Retângulo 23"/>
          <p:cNvSpPr/>
          <p:nvPr/>
        </p:nvSpPr>
        <p:spPr bwMode="ltGray">
          <a:xfrm>
            <a:off x="1885381" y="1612660"/>
            <a:ext cx="1948479" cy="12048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>
                <a:solidFill>
                  <a:sysClr val="windowText" lastClr="000000"/>
                </a:solidFill>
              </a:rPr>
              <a:t>Empresa Crédito e Mercado deverá elaborar Minuta da Politica de Investimentos </a:t>
            </a:r>
          </a:p>
          <a:p>
            <a:pPr algn="ctr"/>
            <a:endParaRPr lang="pt-BR" dirty="0"/>
          </a:p>
        </p:txBody>
      </p:sp>
      <p:sp>
        <p:nvSpPr>
          <p:cNvPr id="25" name="Retângulo 24"/>
          <p:cNvSpPr/>
          <p:nvPr/>
        </p:nvSpPr>
        <p:spPr bwMode="ltGray">
          <a:xfrm>
            <a:off x="4396403" y="1606170"/>
            <a:ext cx="1846543" cy="12178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sz="1200" b="1" dirty="0" smtClean="0">
                <a:solidFill>
                  <a:sysClr val="windowText" lastClr="000000"/>
                </a:solidFill>
              </a:rPr>
              <a:t>Comitê de Investimentos deverá analisar a Minuta </a:t>
            </a:r>
            <a:endParaRPr lang="pt-BR" sz="1200" b="1" dirty="0">
              <a:solidFill>
                <a:sysClr val="windowText" lastClr="000000"/>
              </a:solidFill>
            </a:endParaRPr>
          </a:p>
        </p:txBody>
      </p:sp>
      <p:sp>
        <p:nvSpPr>
          <p:cNvPr id="26" name="Retângulo 25"/>
          <p:cNvSpPr/>
          <p:nvPr/>
        </p:nvSpPr>
        <p:spPr bwMode="ltGray">
          <a:xfrm>
            <a:off x="6772935" y="1618908"/>
            <a:ext cx="1797610" cy="12178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sz="1200" b="1" dirty="0">
                <a:solidFill>
                  <a:sysClr val="windowText" lastClr="000000"/>
                </a:solidFill>
              </a:rPr>
              <a:t>Enviar minuta por </a:t>
            </a:r>
            <a:r>
              <a:rPr lang="pt-BR" sz="1200" b="1" dirty="0" smtClean="0">
                <a:solidFill>
                  <a:sysClr val="windowText" lastClr="000000"/>
                </a:solidFill>
              </a:rPr>
              <a:t>e-mail </a:t>
            </a:r>
            <a:r>
              <a:rPr lang="pt-BR" sz="1200" b="1" dirty="0">
                <a:solidFill>
                  <a:sysClr val="windowText" lastClr="000000"/>
                </a:solidFill>
              </a:rPr>
              <a:t>aos representantes dos conselhos </a:t>
            </a:r>
          </a:p>
        </p:txBody>
      </p:sp>
      <p:sp>
        <p:nvSpPr>
          <p:cNvPr id="27" name="Retângulo 26"/>
          <p:cNvSpPr/>
          <p:nvPr/>
        </p:nvSpPr>
        <p:spPr bwMode="ltGray">
          <a:xfrm>
            <a:off x="1885380" y="3163033"/>
            <a:ext cx="1948479" cy="11116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sz="1200" b="1" dirty="0">
                <a:solidFill>
                  <a:sysClr val="windowText" lastClr="000000"/>
                </a:solidFill>
              </a:rPr>
              <a:t>Reunião dos conselhos </a:t>
            </a:r>
          </a:p>
        </p:txBody>
      </p:sp>
      <p:sp>
        <p:nvSpPr>
          <p:cNvPr id="29" name="Retângulo 28"/>
          <p:cNvSpPr/>
          <p:nvPr/>
        </p:nvSpPr>
        <p:spPr bwMode="ltGray">
          <a:xfrm>
            <a:off x="4396403" y="4819038"/>
            <a:ext cx="2026754" cy="900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200" b="1" dirty="0">
                <a:solidFill>
                  <a:schemeClr val="tx1"/>
                </a:solidFill>
              </a:rPr>
              <a:t>O envio é via </a:t>
            </a:r>
            <a:r>
              <a:rPr lang="pt-BR" sz="1200" b="1" dirty="0" smtClean="0">
                <a:solidFill>
                  <a:schemeClr val="tx1"/>
                </a:solidFill>
              </a:rPr>
              <a:t>CADEPREV</a:t>
            </a:r>
          </a:p>
          <a:p>
            <a:r>
              <a:rPr lang="pt-BR" sz="1200" b="1" dirty="0" smtClean="0">
                <a:solidFill>
                  <a:schemeClr val="tx1"/>
                </a:solidFill>
              </a:rPr>
              <a:t>DPIN </a:t>
            </a:r>
            <a:endParaRPr lang="pt-BR" sz="1200" b="1" dirty="0">
              <a:solidFill>
                <a:schemeClr val="tx1"/>
              </a:solidFill>
            </a:endParaRPr>
          </a:p>
        </p:txBody>
      </p:sp>
      <p:sp>
        <p:nvSpPr>
          <p:cNvPr id="30" name="Retângulo 29"/>
          <p:cNvSpPr/>
          <p:nvPr/>
        </p:nvSpPr>
        <p:spPr bwMode="ltGray">
          <a:xfrm>
            <a:off x="6757041" y="3162231"/>
            <a:ext cx="1877357" cy="1360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chemeClr val="tx1"/>
                </a:solidFill>
              </a:rPr>
              <a:t>Publicar em Diário oficial </a:t>
            </a:r>
          </a:p>
        </p:txBody>
      </p:sp>
      <p:sp>
        <p:nvSpPr>
          <p:cNvPr id="31" name="Retângulo 30"/>
          <p:cNvSpPr/>
          <p:nvPr/>
        </p:nvSpPr>
        <p:spPr bwMode="ltGray">
          <a:xfrm>
            <a:off x="7032356" y="4810662"/>
            <a:ext cx="1728295" cy="9503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chemeClr val="tx1"/>
                </a:solidFill>
              </a:rPr>
              <a:t>Encaminhar à Secretaria de Previdência </a:t>
            </a:r>
          </a:p>
        </p:txBody>
      </p:sp>
      <p:sp>
        <p:nvSpPr>
          <p:cNvPr id="32" name="Retângulo 31"/>
          <p:cNvSpPr/>
          <p:nvPr/>
        </p:nvSpPr>
        <p:spPr bwMode="ltGray">
          <a:xfrm>
            <a:off x="4367631" y="3162231"/>
            <a:ext cx="1948479" cy="13601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sz="1200" b="1" dirty="0">
                <a:solidFill>
                  <a:sysClr val="windowText" lastClr="000000"/>
                </a:solidFill>
              </a:rPr>
              <a:t>Assinar a politica de investimentos </a:t>
            </a:r>
          </a:p>
        </p:txBody>
      </p:sp>
      <p:sp>
        <p:nvSpPr>
          <p:cNvPr id="35" name="Seta para a Direita 34"/>
          <p:cNvSpPr/>
          <p:nvPr/>
        </p:nvSpPr>
        <p:spPr>
          <a:xfrm>
            <a:off x="3864092" y="2139131"/>
            <a:ext cx="459441" cy="177257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36" name="Seta para a Direita 35"/>
          <p:cNvSpPr/>
          <p:nvPr/>
        </p:nvSpPr>
        <p:spPr>
          <a:xfrm>
            <a:off x="6357379" y="2119392"/>
            <a:ext cx="407624" cy="192562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37" name="Seta para a Direita 36"/>
          <p:cNvSpPr/>
          <p:nvPr/>
        </p:nvSpPr>
        <p:spPr>
          <a:xfrm>
            <a:off x="8654268" y="2111235"/>
            <a:ext cx="407624" cy="192562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38" name="Seta para a Direita 37"/>
          <p:cNvSpPr/>
          <p:nvPr/>
        </p:nvSpPr>
        <p:spPr>
          <a:xfrm>
            <a:off x="3926700" y="3746022"/>
            <a:ext cx="407624" cy="192562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39" name="Seta para a Direita 38"/>
          <p:cNvSpPr/>
          <p:nvPr/>
        </p:nvSpPr>
        <p:spPr>
          <a:xfrm>
            <a:off x="6397637" y="3818799"/>
            <a:ext cx="341040" cy="208032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42" name="Elipse 41"/>
          <p:cNvSpPr/>
          <p:nvPr/>
        </p:nvSpPr>
        <p:spPr bwMode="grayWhite">
          <a:xfrm>
            <a:off x="664709" y="1845127"/>
            <a:ext cx="658129" cy="6694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3" name="Elipse 42"/>
          <p:cNvSpPr/>
          <p:nvPr/>
        </p:nvSpPr>
        <p:spPr bwMode="black">
          <a:xfrm>
            <a:off x="7534653" y="6054980"/>
            <a:ext cx="528706" cy="4590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4" name="CaixaDeTexto 43"/>
          <p:cNvSpPr txBox="1"/>
          <p:nvPr/>
        </p:nvSpPr>
        <p:spPr>
          <a:xfrm>
            <a:off x="3159452" y="762510"/>
            <a:ext cx="49039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Mapeamento do processo de elaboração e </a:t>
            </a:r>
          </a:p>
          <a:p>
            <a:pPr algn="r"/>
            <a:r>
              <a:rPr lang="pt-BR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aprovação da politica de investimentos </a:t>
            </a:r>
            <a:endParaRPr lang="pt-BR" dirty="0"/>
          </a:p>
        </p:txBody>
      </p:sp>
      <p:sp>
        <p:nvSpPr>
          <p:cNvPr id="4" name="Seta para Baixo 3"/>
          <p:cNvSpPr/>
          <p:nvPr/>
        </p:nvSpPr>
        <p:spPr>
          <a:xfrm>
            <a:off x="7673113" y="4522376"/>
            <a:ext cx="125893" cy="2827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Menos 6"/>
          <p:cNvSpPr/>
          <p:nvPr/>
        </p:nvSpPr>
        <p:spPr>
          <a:xfrm>
            <a:off x="6716836" y="5314121"/>
            <a:ext cx="283098" cy="20891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Menos 33"/>
          <p:cNvSpPr/>
          <p:nvPr/>
        </p:nvSpPr>
        <p:spPr>
          <a:xfrm>
            <a:off x="6455579" y="5314122"/>
            <a:ext cx="283098" cy="20891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Menos 44"/>
          <p:cNvSpPr/>
          <p:nvPr/>
        </p:nvSpPr>
        <p:spPr>
          <a:xfrm>
            <a:off x="8826461" y="5287712"/>
            <a:ext cx="283098" cy="20891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6" name="Menos 45"/>
          <p:cNvSpPr/>
          <p:nvPr/>
        </p:nvSpPr>
        <p:spPr>
          <a:xfrm>
            <a:off x="9099187" y="5287712"/>
            <a:ext cx="283098" cy="208912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7" name="Seta para Baixo 46"/>
          <p:cNvSpPr/>
          <p:nvPr/>
        </p:nvSpPr>
        <p:spPr>
          <a:xfrm>
            <a:off x="7729509" y="5758532"/>
            <a:ext cx="125893" cy="2827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2"/>
          <p:cNvSpPr/>
          <p:nvPr/>
        </p:nvSpPr>
        <p:spPr>
          <a:xfrm>
            <a:off x="9457804" y="4785943"/>
            <a:ext cx="1178045" cy="9974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>
                <a:solidFill>
                  <a:schemeClr val="tx1"/>
                </a:solidFill>
              </a:rPr>
              <a:t>Até 31 de dezembro do corrente </a:t>
            </a:r>
            <a:endParaRPr lang="pt-BR" sz="1200" b="1" dirty="0">
              <a:solidFill>
                <a:schemeClr val="tx1"/>
              </a:solidFill>
            </a:endParaRPr>
          </a:p>
        </p:txBody>
      </p:sp>
      <p:sp>
        <p:nvSpPr>
          <p:cNvPr id="40" name="Seta para a Direita 39"/>
          <p:cNvSpPr/>
          <p:nvPr/>
        </p:nvSpPr>
        <p:spPr>
          <a:xfrm>
            <a:off x="1351608" y="3626237"/>
            <a:ext cx="407624" cy="192562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41" name="Seta para a Direita 40"/>
          <p:cNvSpPr/>
          <p:nvPr/>
        </p:nvSpPr>
        <p:spPr>
          <a:xfrm>
            <a:off x="1404887" y="2179864"/>
            <a:ext cx="407624" cy="152400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pic>
        <p:nvPicPr>
          <p:cNvPr id="33" name="Imagem 3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0736" y="312930"/>
            <a:ext cx="2691130" cy="899160"/>
          </a:xfrm>
          <a:prstGeom prst="rect">
            <a:avLst/>
          </a:prstGeom>
        </p:spPr>
      </p:pic>
      <p:sp>
        <p:nvSpPr>
          <p:cNvPr id="48" name="Seta para a Direita 47"/>
          <p:cNvSpPr/>
          <p:nvPr/>
        </p:nvSpPr>
        <p:spPr>
          <a:xfrm>
            <a:off x="8654268" y="3742392"/>
            <a:ext cx="407624" cy="192562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2" name="Elipse 1"/>
          <p:cNvSpPr/>
          <p:nvPr/>
        </p:nvSpPr>
        <p:spPr>
          <a:xfrm>
            <a:off x="11070020" y="5968332"/>
            <a:ext cx="562678" cy="5401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chemeClr val="tx1"/>
                </a:solidFill>
              </a:rPr>
              <a:t>2</a:t>
            </a:r>
            <a:r>
              <a:rPr lang="pt-BR" sz="1200" b="1" dirty="0" smtClean="0">
                <a:solidFill>
                  <a:schemeClr val="tx1"/>
                </a:solidFill>
              </a:rPr>
              <a:t>1</a:t>
            </a:r>
            <a:endParaRPr lang="pt-BR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445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uxograma: Conector 3"/>
          <p:cNvSpPr/>
          <p:nvPr/>
        </p:nvSpPr>
        <p:spPr>
          <a:xfrm flipH="1" flipV="1">
            <a:off x="645731" y="1889574"/>
            <a:ext cx="380490" cy="301033"/>
          </a:xfrm>
          <a:prstGeom prst="flowChartConnector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8" name="Fluxograma: Conector 7"/>
          <p:cNvSpPr/>
          <p:nvPr/>
        </p:nvSpPr>
        <p:spPr>
          <a:xfrm>
            <a:off x="8282246" y="3346001"/>
            <a:ext cx="464918" cy="411429"/>
          </a:xfrm>
          <a:prstGeom prst="flowChartConnector">
            <a:avLst/>
          </a:prstGeom>
          <a:solidFill>
            <a:schemeClr val="tx1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ltGray">
          <a:xfrm>
            <a:off x="1528253" y="1540531"/>
            <a:ext cx="1436937" cy="10715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sz="1200" b="1" dirty="0">
                <a:solidFill>
                  <a:sysClr val="windowText" lastClr="000000"/>
                </a:solidFill>
              </a:rPr>
              <a:t>Fechamento da folh</a:t>
            </a:r>
            <a:r>
              <a:rPr lang="pt-BR" sz="1200" b="1" dirty="0" smtClean="0">
                <a:solidFill>
                  <a:sysClr val="windowText" lastClr="000000"/>
                </a:solidFill>
              </a:rPr>
              <a:t>a</a:t>
            </a:r>
            <a:r>
              <a:rPr lang="pt-BR" sz="1200" dirty="0" smtClean="0">
                <a:solidFill>
                  <a:sysClr val="windowText" lastClr="000000"/>
                </a:solidFill>
              </a:rPr>
              <a:t> </a:t>
            </a:r>
            <a:endParaRPr lang="pt-BR" sz="1200" dirty="0">
              <a:solidFill>
                <a:sysClr val="windowText" lastClr="000000"/>
              </a:solidFill>
            </a:endParaRPr>
          </a:p>
        </p:txBody>
      </p:sp>
      <p:sp>
        <p:nvSpPr>
          <p:cNvPr id="11" name="Retângulo 10"/>
          <p:cNvSpPr/>
          <p:nvPr/>
        </p:nvSpPr>
        <p:spPr bwMode="ltGray">
          <a:xfrm>
            <a:off x="3718177" y="1540531"/>
            <a:ext cx="1592224" cy="10656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sz="1200" b="1" dirty="0">
                <a:solidFill>
                  <a:sysClr val="windowText" lastClr="000000"/>
                </a:solidFill>
              </a:rPr>
              <a:t>Alocação de recursos de fundos D+0 </a:t>
            </a:r>
            <a:r>
              <a:rPr lang="pt-BR" sz="1200" b="1" dirty="0" smtClean="0">
                <a:solidFill>
                  <a:sysClr val="windowText" lastClr="000000"/>
                </a:solidFill>
              </a:rPr>
              <a:t>preferencialmen</a:t>
            </a:r>
            <a:r>
              <a:rPr lang="pt-BR" sz="1200" dirty="0" smtClean="0">
                <a:solidFill>
                  <a:sysClr val="windowText" lastClr="000000"/>
                </a:solidFill>
              </a:rPr>
              <a:t>te </a:t>
            </a:r>
            <a:endParaRPr lang="pt-BR" sz="1200" dirty="0">
              <a:solidFill>
                <a:sysClr val="windowText" lastClr="000000"/>
              </a:solidFill>
            </a:endParaRPr>
          </a:p>
        </p:txBody>
      </p:sp>
      <p:sp>
        <p:nvSpPr>
          <p:cNvPr id="15" name="Retângulo 14"/>
          <p:cNvSpPr/>
          <p:nvPr/>
        </p:nvSpPr>
        <p:spPr bwMode="ltGray">
          <a:xfrm>
            <a:off x="5828966" y="1581895"/>
            <a:ext cx="1871292" cy="10586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sz="1200" b="1" dirty="0" smtClean="0">
                <a:solidFill>
                  <a:sysClr val="windowText" lastClr="000000"/>
                </a:solidFill>
              </a:rPr>
              <a:t>Repasse para agência bancária de pagamento da folha </a:t>
            </a:r>
            <a:endParaRPr lang="pt-BR" sz="1200" b="1" dirty="0">
              <a:solidFill>
                <a:sysClr val="windowText" lastClr="000000"/>
              </a:solidFill>
            </a:endParaRPr>
          </a:p>
        </p:txBody>
      </p:sp>
      <p:sp>
        <p:nvSpPr>
          <p:cNvPr id="16" name="Retângulo 15"/>
          <p:cNvSpPr/>
          <p:nvPr/>
        </p:nvSpPr>
        <p:spPr bwMode="ltGray">
          <a:xfrm>
            <a:off x="1576234" y="3076228"/>
            <a:ext cx="1431564" cy="1084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sz="1200" b="1" dirty="0">
                <a:solidFill>
                  <a:sysClr val="windowText" lastClr="000000"/>
                </a:solidFill>
              </a:rPr>
              <a:t>Autorização de </a:t>
            </a:r>
            <a:r>
              <a:rPr lang="pt-BR" sz="1200" b="1" dirty="0" smtClean="0">
                <a:solidFill>
                  <a:sysClr val="windowText" lastClr="000000"/>
                </a:solidFill>
              </a:rPr>
              <a:t>pagamento </a:t>
            </a:r>
            <a:r>
              <a:rPr lang="pt-BR" sz="1200" b="1" dirty="0">
                <a:solidFill>
                  <a:sysClr val="windowText" lastClr="000000"/>
                </a:solidFill>
              </a:rPr>
              <a:t>pela diretoria financeira </a:t>
            </a:r>
          </a:p>
        </p:txBody>
      </p:sp>
      <p:sp>
        <p:nvSpPr>
          <p:cNvPr id="17" name="Retângulo 16"/>
          <p:cNvSpPr/>
          <p:nvPr/>
        </p:nvSpPr>
        <p:spPr bwMode="ltGray">
          <a:xfrm>
            <a:off x="3532422" y="3085418"/>
            <a:ext cx="1714556" cy="10024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sz="1200" b="1" dirty="0">
                <a:solidFill>
                  <a:sysClr val="windowText" lastClr="000000"/>
                </a:solidFill>
              </a:rPr>
              <a:t>Confirmação do pagamento da folha  pela </a:t>
            </a:r>
            <a:r>
              <a:rPr lang="pt-BR" sz="1200" dirty="0" smtClean="0">
                <a:solidFill>
                  <a:sysClr val="windowText" lastClr="000000"/>
                </a:solidFill>
              </a:rPr>
              <a:t>S</a:t>
            </a:r>
            <a:r>
              <a:rPr lang="pt-BR" sz="1200" b="1" dirty="0" smtClean="0">
                <a:solidFill>
                  <a:sysClr val="windowText" lastClr="000000"/>
                </a:solidFill>
              </a:rPr>
              <a:t>uperintendência</a:t>
            </a:r>
            <a:r>
              <a:rPr lang="pt-BR" sz="1200" dirty="0" smtClean="0">
                <a:solidFill>
                  <a:sysClr val="windowText" lastClr="000000"/>
                </a:solidFill>
              </a:rPr>
              <a:t> </a:t>
            </a:r>
            <a:endParaRPr lang="pt-BR" sz="1200" dirty="0">
              <a:solidFill>
                <a:sysClr val="windowText" lastClr="000000"/>
              </a:solidFill>
            </a:endParaRPr>
          </a:p>
        </p:txBody>
      </p:sp>
      <p:sp>
        <p:nvSpPr>
          <p:cNvPr id="18" name="Retângulo 17"/>
          <p:cNvSpPr/>
          <p:nvPr/>
        </p:nvSpPr>
        <p:spPr bwMode="ltGray">
          <a:xfrm>
            <a:off x="5828966" y="3056760"/>
            <a:ext cx="1871292" cy="10024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sz="1200" b="1" dirty="0">
                <a:solidFill>
                  <a:sysClr val="windowText" lastClr="000000"/>
                </a:solidFill>
              </a:rPr>
              <a:t>Pagamento </a:t>
            </a:r>
            <a:r>
              <a:rPr lang="pt-BR" sz="1200" b="1" dirty="0" smtClean="0">
                <a:solidFill>
                  <a:sysClr val="windowText" lastClr="000000"/>
                </a:solidFill>
              </a:rPr>
              <a:t>disponível </a:t>
            </a:r>
            <a:r>
              <a:rPr lang="pt-BR" sz="1200" b="1" dirty="0">
                <a:solidFill>
                  <a:sysClr val="windowText" lastClr="000000"/>
                </a:solidFill>
              </a:rPr>
              <a:t>em  contas dos </a:t>
            </a:r>
            <a:r>
              <a:rPr lang="pt-BR" sz="1200" b="1" dirty="0" smtClean="0">
                <a:solidFill>
                  <a:sysClr val="windowText" lastClr="000000"/>
                </a:solidFill>
              </a:rPr>
              <a:t>beneficiários </a:t>
            </a:r>
            <a:endParaRPr lang="pt-BR" sz="1200" b="1" dirty="0">
              <a:solidFill>
                <a:sysClr val="windowText" lastClr="000000"/>
              </a:solidFill>
            </a:endParaRPr>
          </a:p>
        </p:txBody>
      </p:sp>
      <p:sp>
        <p:nvSpPr>
          <p:cNvPr id="19" name="Seta para a Direita 18"/>
          <p:cNvSpPr/>
          <p:nvPr/>
        </p:nvSpPr>
        <p:spPr>
          <a:xfrm>
            <a:off x="892097" y="3665731"/>
            <a:ext cx="407624" cy="152400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20" name="Seta para a Direita 19"/>
          <p:cNvSpPr/>
          <p:nvPr/>
        </p:nvSpPr>
        <p:spPr>
          <a:xfrm>
            <a:off x="5310401" y="1868460"/>
            <a:ext cx="407624" cy="152400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21" name="Seta para a Direita 20"/>
          <p:cNvSpPr/>
          <p:nvPr/>
        </p:nvSpPr>
        <p:spPr>
          <a:xfrm>
            <a:off x="7796469" y="1997177"/>
            <a:ext cx="407624" cy="152400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22" name="Seta para a Direita 21"/>
          <p:cNvSpPr/>
          <p:nvPr/>
        </p:nvSpPr>
        <p:spPr>
          <a:xfrm>
            <a:off x="3024962" y="3551716"/>
            <a:ext cx="407624" cy="152400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23" name="Seta para a Direita 22"/>
          <p:cNvSpPr/>
          <p:nvPr/>
        </p:nvSpPr>
        <p:spPr>
          <a:xfrm>
            <a:off x="3228774" y="1887691"/>
            <a:ext cx="407624" cy="152400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2527046" y="709908"/>
            <a:ext cx="4237057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1200"/>
              </a:spcAft>
            </a:pPr>
            <a:r>
              <a:rPr lang="pt-BR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Mapeamento da folha de pagamento </a:t>
            </a:r>
            <a:endParaRPr lang="pt-B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Seta para a Direita 24"/>
          <p:cNvSpPr/>
          <p:nvPr/>
        </p:nvSpPr>
        <p:spPr>
          <a:xfrm>
            <a:off x="5321506" y="3515560"/>
            <a:ext cx="407624" cy="152400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26" name="Seta para a Direita 25"/>
          <p:cNvSpPr/>
          <p:nvPr/>
        </p:nvSpPr>
        <p:spPr>
          <a:xfrm>
            <a:off x="1095259" y="1958841"/>
            <a:ext cx="407624" cy="152400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27" name="Seta para a Direita 26"/>
          <p:cNvSpPr/>
          <p:nvPr/>
        </p:nvSpPr>
        <p:spPr>
          <a:xfrm>
            <a:off x="7800094" y="3542527"/>
            <a:ext cx="407624" cy="152400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pic>
        <p:nvPicPr>
          <p:cNvPr id="28" name="Imagem 2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1178" y="260328"/>
            <a:ext cx="2691130" cy="899160"/>
          </a:xfrm>
          <a:prstGeom prst="rect">
            <a:avLst/>
          </a:prstGeom>
        </p:spPr>
      </p:pic>
      <p:sp>
        <p:nvSpPr>
          <p:cNvPr id="29" name="Elipse 28"/>
          <p:cNvSpPr/>
          <p:nvPr/>
        </p:nvSpPr>
        <p:spPr>
          <a:xfrm>
            <a:off x="10406743" y="5850766"/>
            <a:ext cx="562678" cy="5401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>
                <a:solidFill>
                  <a:schemeClr val="tx1"/>
                </a:solidFill>
              </a:rPr>
              <a:t>22</a:t>
            </a:r>
            <a:endParaRPr lang="pt-BR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06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441371" y="653143"/>
            <a:ext cx="3925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Mapeamento da Alocação de Recursos </a:t>
            </a:r>
            <a:endParaRPr lang="pt-BR" b="1" dirty="0"/>
          </a:p>
        </p:txBody>
      </p:sp>
      <p:sp>
        <p:nvSpPr>
          <p:cNvPr id="3" name="Elipse 2"/>
          <p:cNvSpPr/>
          <p:nvPr/>
        </p:nvSpPr>
        <p:spPr bwMode="auto">
          <a:xfrm>
            <a:off x="1084218" y="2063932"/>
            <a:ext cx="444136" cy="5094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Arredondado 5"/>
          <p:cNvSpPr/>
          <p:nvPr/>
        </p:nvSpPr>
        <p:spPr bwMode="ltGray">
          <a:xfrm>
            <a:off x="2103937" y="1608518"/>
            <a:ext cx="1760954" cy="127145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>
                <a:solidFill>
                  <a:sysClr val="windowText" lastClr="000000"/>
                </a:solidFill>
              </a:rPr>
              <a:t>Possui diversos fundos para investimentos </a:t>
            </a:r>
            <a:r>
              <a:rPr lang="pt-BR" sz="1200" dirty="0" smtClean="0">
                <a:solidFill>
                  <a:sysClr val="windowText" lastClr="000000"/>
                </a:solidFill>
              </a:rPr>
              <a:t> </a:t>
            </a:r>
          </a:p>
        </p:txBody>
      </p:sp>
      <p:sp>
        <p:nvSpPr>
          <p:cNvPr id="7" name="Losango 6"/>
          <p:cNvSpPr/>
          <p:nvPr/>
        </p:nvSpPr>
        <p:spPr bwMode="ltGray">
          <a:xfrm>
            <a:off x="4313124" y="1957725"/>
            <a:ext cx="914400" cy="9144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Seta para a Direita 7"/>
          <p:cNvSpPr/>
          <p:nvPr/>
        </p:nvSpPr>
        <p:spPr>
          <a:xfrm>
            <a:off x="3951269" y="2351313"/>
            <a:ext cx="319388" cy="130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Seta para a Direita 8"/>
          <p:cNvSpPr/>
          <p:nvPr/>
        </p:nvSpPr>
        <p:spPr>
          <a:xfrm>
            <a:off x="5248995" y="2377538"/>
            <a:ext cx="319388" cy="1132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Seta para a Direita 9"/>
          <p:cNvSpPr/>
          <p:nvPr/>
        </p:nvSpPr>
        <p:spPr>
          <a:xfrm>
            <a:off x="1698171" y="2286000"/>
            <a:ext cx="319388" cy="130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Arredondado 15"/>
          <p:cNvSpPr/>
          <p:nvPr/>
        </p:nvSpPr>
        <p:spPr bwMode="ltGray">
          <a:xfrm>
            <a:off x="5706043" y="1608518"/>
            <a:ext cx="1384341" cy="12904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>
                <a:solidFill>
                  <a:schemeClr val="tx1"/>
                </a:solidFill>
              </a:rPr>
              <a:t>Aplicar recurso no fundo definido</a:t>
            </a:r>
            <a:r>
              <a:rPr lang="pt-BR" b="1" dirty="0" smtClean="0">
                <a:solidFill>
                  <a:schemeClr val="tx1"/>
                </a:solidFill>
              </a:rPr>
              <a:t> 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17" name="Seta para Baixo 16"/>
          <p:cNvSpPr/>
          <p:nvPr/>
        </p:nvSpPr>
        <p:spPr>
          <a:xfrm>
            <a:off x="4695946" y="2899005"/>
            <a:ext cx="148754" cy="4397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Arredondado 17"/>
          <p:cNvSpPr/>
          <p:nvPr/>
        </p:nvSpPr>
        <p:spPr bwMode="ltGray">
          <a:xfrm>
            <a:off x="4062855" y="3489682"/>
            <a:ext cx="1222488" cy="9462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>
                <a:solidFill>
                  <a:schemeClr val="tx1"/>
                </a:solidFill>
              </a:rPr>
              <a:t>Aplicar no fluxo </a:t>
            </a:r>
            <a:endParaRPr lang="pt-BR" sz="1200" b="1" dirty="0">
              <a:solidFill>
                <a:schemeClr val="tx1"/>
              </a:solidFill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5135132" y="2121415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Sim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4789523" y="3049898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/>
              <a:t>Não </a:t>
            </a:r>
            <a:endParaRPr lang="pt-BR" sz="1200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4052271" y="1568551"/>
            <a:ext cx="15848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 dirty="0" smtClean="0"/>
              <a:t>Antes do fechamento </a:t>
            </a:r>
          </a:p>
          <a:p>
            <a:pPr algn="ctr"/>
            <a:r>
              <a:rPr lang="pt-BR" sz="1200" b="1" dirty="0" smtClean="0"/>
              <a:t>das 16 horas </a:t>
            </a:r>
            <a:endParaRPr lang="pt-BR" sz="1200" b="1" dirty="0"/>
          </a:p>
        </p:txBody>
      </p:sp>
      <p:sp>
        <p:nvSpPr>
          <p:cNvPr id="22" name="Seta para a Direita 21"/>
          <p:cNvSpPr/>
          <p:nvPr/>
        </p:nvSpPr>
        <p:spPr>
          <a:xfrm flipV="1">
            <a:off x="5317740" y="3832582"/>
            <a:ext cx="319388" cy="1502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Retângulo Arredondado 22"/>
          <p:cNvSpPr/>
          <p:nvPr/>
        </p:nvSpPr>
        <p:spPr bwMode="ltGray">
          <a:xfrm>
            <a:off x="5706043" y="3489681"/>
            <a:ext cx="1054379" cy="9462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>
                <a:solidFill>
                  <a:schemeClr val="tx1"/>
                </a:solidFill>
              </a:rPr>
              <a:t>Reunião mensal do comitê 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24" name="Seta para a Direita 23"/>
          <p:cNvSpPr/>
          <p:nvPr/>
        </p:nvSpPr>
        <p:spPr>
          <a:xfrm flipV="1">
            <a:off x="6862018" y="3866604"/>
            <a:ext cx="319388" cy="1502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etângulo Arredondado 25"/>
          <p:cNvSpPr/>
          <p:nvPr/>
        </p:nvSpPr>
        <p:spPr bwMode="ltGray">
          <a:xfrm>
            <a:off x="7265795" y="3474718"/>
            <a:ext cx="1012517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>
                <a:solidFill>
                  <a:schemeClr val="tx1"/>
                </a:solidFill>
              </a:rPr>
              <a:t>Decidir onde aplicar os recursos </a:t>
            </a:r>
            <a:endParaRPr lang="pt-BR" sz="1200" b="1" dirty="0">
              <a:solidFill>
                <a:schemeClr val="tx1"/>
              </a:solidFill>
            </a:endParaRPr>
          </a:p>
        </p:txBody>
      </p:sp>
      <p:sp>
        <p:nvSpPr>
          <p:cNvPr id="27" name="Losango 26"/>
          <p:cNvSpPr/>
          <p:nvPr/>
        </p:nvSpPr>
        <p:spPr bwMode="ltGray">
          <a:xfrm>
            <a:off x="8783684" y="3484515"/>
            <a:ext cx="914400" cy="9144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Seta para a Direita 27"/>
          <p:cNvSpPr/>
          <p:nvPr/>
        </p:nvSpPr>
        <p:spPr>
          <a:xfrm>
            <a:off x="8371304" y="3841013"/>
            <a:ext cx="319388" cy="130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Seta para Baixo 28"/>
          <p:cNvSpPr/>
          <p:nvPr/>
        </p:nvSpPr>
        <p:spPr>
          <a:xfrm>
            <a:off x="9166507" y="4435925"/>
            <a:ext cx="148754" cy="4397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Seta para a Direita 29"/>
          <p:cNvSpPr/>
          <p:nvPr/>
        </p:nvSpPr>
        <p:spPr>
          <a:xfrm>
            <a:off x="9707745" y="3886199"/>
            <a:ext cx="319388" cy="130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Seta para Cima 31"/>
          <p:cNvSpPr/>
          <p:nvPr/>
        </p:nvSpPr>
        <p:spPr>
          <a:xfrm>
            <a:off x="9186892" y="3076024"/>
            <a:ext cx="128369" cy="35552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Retângulo Arredondado 32"/>
          <p:cNvSpPr/>
          <p:nvPr/>
        </p:nvSpPr>
        <p:spPr bwMode="ltGray">
          <a:xfrm>
            <a:off x="8581931" y="2050116"/>
            <a:ext cx="1317905" cy="9997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>
                <a:solidFill>
                  <a:schemeClr val="tx1"/>
                </a:solidFill>
              </a:rPr>
              <a:t>Aplicar recurso </a:t>
            </a:r>
            <a:endParaRPr lang="pt-BR" sz="1200" b="1" dirty="0">
              <a:solidFill>
                <a:schemeClr val="tx1"/>
              </a:solidFill>
            </a:endParaRPr>
          </a:p>
        </p:txBody>
      </p:sp>
      <p:sp>
        <p:nvSpPr>
          <p:cNvPr id="34" name="Retângulo Arredondado 33"/>
          <p:cNvSpPr/>
          <p:nvPr/>
        </p:nvSpPr>
        <p:spPr bwMode="ltGray">
          <a:xfrm>
            <a:off x="8581931" y="4938510"/>
            <a:ext cx="1317905" cy="10783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>
                <a:solidFill>
                  <a:schemeClr val="tx1"/>
                </a:solidFill>
              </a:rPr>
              <a:t>Solicitar auxilio para empresa Credito e Mercado </a:t>
            </a:r>
            <a:endParaRPr lang="pt-BR" sz="1200" b="1" dirty="0">
              <a:solidFill>
                <a:schemeClr val="tx1"/>
              </a:solidFill>
            </a:endParaRPr>
          </a:p>
        </p:txBody>
      </p:sp>
      <p:sp>
        <p:nvSpPr>
          <p:cNvPr id="35" name="Seta para a Direita 34"/>
          <p:cNvSpPr/>
          <p:nvPr/>
        </p:nvSpPr>
        <p:spPr>
          <a:xfrm>
            <a:off x="9899836" y="2509492"/>
            <a:ext cx="319388" cy="130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Elipse 35"/>
          <p:cNvSpPr/>
          <p:nvPr/>
        </p:nvSpPr>
        <p:spPr bwMode="black">
          <a:xfrm>
            <a:off x="10414912" y="2290451"/>
            <a:ext cx="444136" cy="5094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7" name="Seta para a Esquerda 36"/>
          <p:cNvSpPr/>
          <p:nvPr/>
        </p:nvSpPr>
        <p:spPr>
          <a:xfrm>
            <a:off x="8296290" y="5394977"/>
            <a:ext cx="285641" cy="16545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8" name="Retângulo Arredondado 37"/>
          <p:cNvSpPr/>
          <p:nvPr/>
        </p:nvSpPr>
        <p:spPr bwMode="ltGray">
          <a:xfrm>
            <a:off x="7265795" y="5222976"/>
            <a:ext cx="1012516" cy="7939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>
                <a:solidFill>
                  <a:schemeClr val="tx1"/>
                </a:solidFill>
              </a:rPr>
              <a:t>Aplicar recurso </a:t>
            </a:r>
            <a:endParaRPr lang="pt-BR" sz="1200" b="1" dirty="0">
              <a:solidFill>
                <a:schemeClr val="tx1"/>
              </a:solidFill>
            </a:endParaRPr>
          </a:p>
        </p:txBody>
      </p:sp>
      <p:sp>
        <p:nvSpPr>
          <p:cNvPr id="39" name="Seta para a Esquerda 38"/>
          <p:cNvSpPr/>
          <p:nvPr/>
        </p:nvSpPr>
        <p:spPr>
          <a:xfrm>
            <a:off x="6807336" y="5477702"/>
            <a:ext cx="374070" cy="16545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0" name="Elipse 39"/>
          <p:cNvSpPr/>
          <p:nvPr/>
        </p:nvSpPr>
        <p:spPr bwMode="black">
          <a:xfrm>
            <a:off x="6233232" y="5305701"/>
            <a:ext cx="444136" cy="5094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2" name="Retângulo 41"/>
          <p:cNvSpPr/>
          <p:nvPr/>
        </p:nvSpPr>
        <p:spPr bwMode="white">
          <a:xfrm>
            <a:off x="10059530" y="3659639"/>
            <a:ext cx="132773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b="1" dirty="0"/>
              <a:t>Envolve valores </a:t>
            </a:r>
            <a:endParaRPr lang="pt-BR" sz="1200" b="1" dirty="0" smtClean="0"/>
          </a:p>
          <a:p>
            <a:r>
              <a:rPr lang="pt-BR" sz="1200" b="1" dirty="0" smtClean="0"/>
              <a:t>muito vultuosos</a:t>
            </a:r>
            <a:r>
              <a:rPr lang="pt-BR" dirty="0" smtClean="0"/>
              <a:t>?</a:t>
            </a:r>
            <a:endParaRPr lang="pt-BR" dirty="0"/>
          </a:p>
        </p:txBody>
      </p:sp>
      <p:pic>
        <p:nvPicPr>
          <p:cNvPr id="41" name="Imagem 4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0883" y="271508"/>
            <a:ext cx="2691130" cy="899160"/>
          </a:xfrm>
          <a:prstGeom prst="rect">
            <a:avLst/>
          </a:prstGeom>
        </p:spPr>
      </p:pic>
      <p:sp>
        <p:nvSpPr>
          <p:cNvPr id="43" name="Elipse 42"/>
          <p:cNvSpPr/>
          <p:nvPr/>
        </p:nvSpPr>
        <p:spPr>
          <a:xfrm>
            <a:off x="11070020" y="5968332"/>
            <a:ext cx="562678" cy="5401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chemeClr val="tx1"/>
                </a:solidFill>
              </a:rPr>
              <a:t>2</a:t>
            </a:r>
            <a:r>
              <a:rPr lang="pt-BR" sz="1200" b="1" dirty="0" smtClean="0">
                <a:solidFill>
                  <a:schemeClr val="tx1"/>
                </a:solidFill>
              </a:rPr>
              <a:t>3</a:t>
            </a:r>
            <a:endParaRPr lang="pt-BR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57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278777" y="953588"/>
            <a:ext cx="6108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Mapeamento do Credenciamento das Instituições Financeiras </a:t>
            </a:r>
            <a:endParaRPr lang="pt-BR" b="1" dirty="0"/>
          </a:p>
        </p:txBody>
      </p:sp>
      <p:sp>
        <p:nvSpPr>
          <p:cNvPr id="3" name="Retângulo 2"/>
          <p:cNvSpPr/>
          <p:nvPr/>
        </p:nvSpPr>
        <p:spPr bwMode="ltGray">
          <a:xfrm>
            <a:off x="2053647" y="1695928"/>
            <a:ext cx="1851342" cy="12178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sz="1200" b="1" dirty="0" smtClean="0">
                <a:solidFill>
                  <a:sysClr val="windowText" lastClr="000000"/>
                </a:solidFill>
              </a:rPr>
              <a:t>Publicar edital no site do CAPSIRATI o credenciamento das instituições financeiras </a:t>
            </a:r>
            <a:endParaRPr lang="pt-BR" sz="1200" b="1" dirty="0">
              <a:solidFill>
                <a:sysClr val="windowText" lastClr="000000"/>
              </a:solidFill>
            </a:endParaRPr>
          </a:p>
        </p:txBody>
      </p:sp>
      <p:sp>
        <p:nvSpPr>
          <p:cNvPr id="4" name="Retângulo 3"/>
          <p:cNvSpPr/>
          <p:nvPr/>
        </p:nvSpPr>
        <p:spPr bwMode="ltGray">
          <a:xfrm>
            <a:off x="8609031" y="1652270"/>
            <a:ext cx="1906569" cy="1214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200" b="1" dirty="0" smtClean="0">
                <a:solidFill>
                  <a:schemeClr val="tx1"/>
                </a:solidFill>
              </a:rPr>
              <a:t>Enviar o processo ao Comitê de Investimentos </a:t>
            </a:r>
            <a:endParaRPr lang="pt-BR" sz="1200" b="1" dirty="0">
              <a:solidFill>
                <a:schemeClr val="tx1"/>
              </a:solidFill>
            </a:endParaRPr>
          </a:p>
        </p:txBody>
      </p:sp>
      <p:sp>
        <p:nvSpPr>
          <p:cNvPr id="5" name="Retângulo 4"/>
          <p:cNvSpPr/>
          <p:nvPr/>
        </p:nvSpPr>
        <p:spPr bwMode="ltGray">
          <a:xfrm>
            <a:off x="6321207" y="1717955"/>
            <a:ext cx="1771214" cy="12352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>
                <a:solidFill>
                  <a:schemeClr val="tx1"/>
                </a:solidFill>
              </a:rPr>
              <a:t>A diretoria executiva deverá abrir o processo </a:t>
            </a:r>
            <a:endParaRPr lang="pt-BR" sz="1200" b="1" dirty="0">
              <a:solidFill>
                <a:schemeClr val="tx1"/>
              </a:solidFill>
            </a:endParaRPr>
          </a:p>
        </p:txBody>
      </p:sp>
      <p:sp>
        <p:nvSpPr>
          <p:cNvPr id="6" name="Retângulo 5"/>
          <p:cNvSpPr/>
          <p:nvPr/>
        </p:nvSpPr>
        <p:spPr bwMode="ltGray">
          <a:xfrm>
            <a:off x="8669394" y="3360994"/>
            <a:ext cx="1952902" cy="1015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>
                <a:solidFill>
                  <a:schemeClr val="tx1"/>
                </a:solidFill>
              </a:rPr>
              <a:t>Registrar o processo </a:t>
            </a:r>
            <a:endParaRPr lang="pt-BR" sz="1200" b="1" dirty="0">
              <a:solidFill>
                <a:schemeClr val="tx1"/>
              </a:solidFill>
            </a:endParaRPr>
          </a:p>
        </p:txBody>
      </p:sp>
      <p:sp>
        <p:nvSpPr>
          <p:cNvPr id="7" name="Retângulo 6"/>
          <p:cNvSpPr/>
          <p:nvPr/>
        </p:nvSpPr>
        <p:spPr bwMode="ltGray">
          <a:xfrm>
            <a:off x="4413253" y="1698862"/>
            <a:ext cx="1544878" cy="1214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sz="1200" dirty="0" smtClean="0">
                <a:solidFill>
                  <a:sysClr val="windowText" lastClr="000000"/>
                </a:solidFill>
              </a:rPr>
              <a:t>A empresa deverá enviar a documentação exigida </a:t>
            </a:r>
            <a:endParaRPr lang="pt-BR" sz="1200" dirty="0">
              <a:solidFill>
                <a:sysClr val="windowText" lastClr="000000"/>
              </a:solidFill>
            </a:endParaRPr>
          </a:p>
        </p:txBody>
      </p:sp>
      <p:sp>
        <p:nvSpPr>
          <p:cNvPr id="9" name="Seta para a Direita 8"/>
          <p:cNvSpPr/>
          <p:nvPr/>
        </p:nvSpPr>
        <p:spPr>
          <a:xfrm>
            <a:off x="3934659" y="2210033"/>
            <a:ext cx="334545" cy="192562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10" name="Seta para a Direita 9"/>
          <p:cNvSpPr/>
          <p:nvPr/>
        </p:nvSpPr>
        <p:spPr>
          <a:xfrm>
            <a:off x="5961088" y="2145897"/>
            <a:ext cx="354205" cy="189704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11" name="Seta para a Direita 10"/>
          <p:cNvSpPr/>
          <p:nvPr/>
        </p:nvSpPr>
        <p:spPr>
          <a:xfrm>
            <a:off x="8171737" y="2143039"/>
            <a:ext cx="407624" cy="192562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14" name="Elipse 13"/>
          <p:cNvSpPr/>
          <p:nvPr/>
        </p:nvSpPr>
        <p:spPr bwMode="grayWhite">
          <a:xfrm>
            <a:off x="897497" y="1875296"/>
            <a:ext cx="658129" cy="6694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Elipse 14"/>
          <p:cNvSpPr/>
          <p:nvPr/>
        </p:nvSpPr>
        <p:spPr bwMode="black">
          <a:xfrm>
            <a:off x="5313799" y="3613565"/>
            <a:ext cx="528706" cy="4590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Seta para Baixo 20"/>
          <p:cNvSpPr/>
          <p:nvPr/>
        </p:nvSpPr>
        <p:spPr>
          <a:xfrm>
            <a:off x="9562795" y="2913766"/>
            <a:ext cx="125893" cy="2827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Seta para a Esquerda 23"/>
          <p:cNvSpPr/>
          <p:nvPr/>
        </p:nvSpPr>
        <p:spPr>
          <a:xfrm>
            <a:off x="8261769" y="3746826"/>
            <a:ext cx="347262" cy="19256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Retângulo 24"/>
          <p:cNvSpPr/>
          <p:nvPr/>
        </p:nvSpPr>
        <p:spPr bwMode="ltGray">
          <a:xfrm>
            <a:off x="6365547" y="3348283"/>
            <a:ext cx="1806190" cy="10404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>
                <a:solidFill>
                  <a:schemeClr val="tx1"/>
                </a:solidFill>
              </a:rPr>
              <a:t>Arquivar o processo </a:t>
            </a:r>
            <a:endParaRPr lang="pt-BR" sz="1200" b="1" dirty="0">
              <a:solidFill>
                <a:schemeClr val="tx1"/>
              </a:solidFill>
            </a:endParaRPr>
          </a:p>
        </p:txBody>
      </p:sp>
      <p:sp>
        <p:nvSpPr>
          <p:cNvPr id="26" name="Seta para a Esquerda 25"/>
          <p:cNvSpPr/>
          <p:nvPr/>
        </p:nvSpPr>
        <p:spPr>
          <a:xfrm>
            <a:off x="5930395" y="3746826"/>
            <a:ext cx="347262" cy="19256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Seta para a Direita 16"/>
          <p:cNvSpPr/>
          <p:nvPr/>
        </p:nvSpPr>
        <p:spPr>
          <a:xfrm>
            <a:off x="1642655" y="2173481"/>
            <a:ext cx="355018" cy="172481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pic>
        <p:nvPicPr>
          <p:cNvPr id="18" name="Imagem 1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6731" y="199323"/>
            <a:ext cx="2691130" cy="899160"/>
          </a:xfrm>
          <a:prstGeom prst="rect">
            <a:avLst/>
          </a:prstGeom>
        </p:spPr>
      </p:pic>
      <p:sp>
        <p:nvSpPr>
          <p:cNvPr id="19" name="Elipse 18"/>
          <p:cNvSpPr/>
          <p:nvPr/>
        </p:nvSpPr>
        <p:spPr>
          <a:xfrm>
            <a:off x="11070020" y="5968332"/>
            <a:ext cx="562678" cy="5401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chemeClr val="tx1"/>
                </a:solidFill>
              </a:rPr>
              <a:t>2</a:t>
            </a:r>
            <a:r>
              <a:rPr lang="pt-BR" sz="1200" b="1" dirty="0" smtClean="0">
                <a:solidFill>
                  <a:schemeClr val="tx1"/>
                </a:solidFill>
              </a:rPr>
              <a:t>4</a:t>
            </a:r>
            <a:endParaRPr lang="pt-BR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29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3711575" y="337026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2" name="Rectangle 24"/>
          <p:cNvSpPr>
            <a:spLocks noChangeArrowheads="1"/>
          </p:cNvSpPr>
          <p:nvPr/>
        </p:nvSpPr>
        <p:spPr bwMode="auto">
          <a:xfrm>
            <a:off x="3711575" y="38274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25"/>
          <p:cNvSpPr>
            <a:spLocks noChangeArrowheads="1"/>
          </p:cNvSpPr>
          <p:nvPr/>
        </p:nvSpPr>
        <p:spPr bwMode="auto">
          <a:xfrm>
            <a:off x="3711575" y="69802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4" name="Retângulo 23"/>
          <p:cNvSpPr/>
          <p:nvPr/>
        </p:nvSpPr>
        <p:spPr bwMode="ltGray">
          <a:xfrm>
            <a:off x="1530274" y="1563455"/>
            <a:ext cx="1948479" cy="12048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>
                <a:solidFill>
                  <a:sysClr val="windowText" lastClr="000000"/>
                </a:solidFill>
              </a:rPr>
              <a:t>Apresentação de novos fundos de investimentos </a:t>
            </a:r>
          </a:p>
          <a:p>
            <a:pPr algn="ctr"/>
            <a:endParaRPr lang="pt-BR" dirty="0"/>
          </a:p>
        </p:txBody>
      </p:sp>
      <p:sp>
        <p:nvSpPr>
          <p:cNvPr id="25" name="Retângulo 24"/>
          <p:cNvSpPr/>
          <p:nvPr/>
        </p:nvSpPr>
        <p:spPr bwMode="ltGray">
          <a:xfrm>
            <a:off x="4229353" y="1563455"/>
            <a:ext cx="1846543" cy="12178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sz="1200" b="1" dirty="0" smtClean="0">
                <a:solidFill>
                  <a:sysClr val="windowText" lastClr="000000"/>
                </a:solidFill>
              </a:rPr>
              <a:t>Apresentar lista de documentos </a:t>
            </a:r>
            <a:endParaRPr lang="pt-BR" sz="1200" b="1" dirty="0">
              <a:solidFill>
                <a:sysClr val="windowText" lastClr="000000"/>
              </a:solidFill>
            </a:endParaRPr>
          </a:p>
        </p:txBody>
      </p:sp>
      <p:sp>
        <p:nvSpPr>
          <p:cNvPr id="26" name="Retângulo 25"/>
          <p:cNvSpPr/>
          <p:nvPr/>
        </p:nvSpPr>
        <p:spPr bwMode="ltGray">
          <a:xfrm>
            <a:off x="6772935" y="1618908"/>
            <a:ext cx="1797610" cy="12178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sz="1200" b="1" dirty="0" smtClean="0">
                <a:solidFill>
                  <a:sysClr val="windowText" lastClr="000000"/>
                </a:solidFill>
              </a:rPr>
              <a:t>Abrir processo </a:t>
            </a:r>
            <a:endParaRPr lang="pt-BR" sz="1200" b="1" dirty="0">
              <a:solidFill>
                <a:sysClr val="windowText" lastClr="000000"/>
              </a:solidFill>
            </a:endParaRPr>
          </a:p>
        </p:txBody>
      </p:sp>
      <p:sp>
        <p:nvSpPr>
          <p:cNvPr id="27" name="Retângulo 26"/>
          <p:cNvSpPr/>
          <p:nvPr/>
        </p:nvSpPr>
        <p:spPr bwMode="ltGray">
          <a:xfrm>
            <a:off x="1627411" y="3080358"/>
            <a:ext cx="1851342" cy="12178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sz="1200" b="1" dirty="0" smtClean="0">
                <a:solidFill>
                  <a:sysClr val="windowText" lastClr="000000"/>
                </a:solidFill>
              </a:rPr>
              <a:t>Apresentar fundo de investimento </a:t>
            </a:r>
            <a:endParaRPr lang="pt-BR" sz="1200" b="1" dirty="0">
              <a:solidFill>
                <a:sysClr val="windowText" lastClr="000000"/>
              </a:solidFill>
            </a:endParaRPr>
          </a:p>
        </p:txBody>
      </p:sp>
      <p:sp>
        <p:nvSpPr>
          <p:cNvPr id="30" name="Retângulo 29"/>
          <p:cNvSpPr/>
          <p:nvPr/>
        </p:nvSpPr>
        <p:spPr bwMode="ltGray">
          <a:xfrm>
            <a:off x="4188967" y="3098149"/>
            <a:ext cx="1813504" cy="1182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>
                <a:solidFill>
                  <a:schemeClr val="tx1"/>
                </a:solidFill>
              </a:rPr>
              <a:t>Convocar reunião do Comitê de Investimentos </a:t>
            </a:r>
            <a:endParaRPr lang="pt-BR" sz="1200" b="1" dirty="0">
              <a:solidFill>
                <a:schemeClr val="tx1"/>
              </a:solidFill>
            </a:endParaRPr>
          </a:p>
        </p:txBody>
      </p:sp>
      <p:sp>
        <p:nvSpPr>
          <p:cNvPr id="31" name="Retângulo 30"/>
          <p:cNvSpPr/>
          <p:nvPr/>
        </p:nvSpPr>
        <p:spPr bwMode="ltGray">
          <a:xfrm>
            <a:off x="6765003" y="4787425"/>
            <a:ext cx="1728295" cy="9503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>
                <a:solidFill>
                  <a:schemeClr val="tx1"/>
                </a:solidFill>
              </a:rPr>
              <a:t>Decidir com o comitê de Investimentos sobre os investimentos </a:t>
            </a:r>
            <a:endParaRPr lang="pt-BR" sz="1200" b="1" dirty="0">
              <a:solidFill>
                <a:schemeClr val="tx1"/>
              </a:solidFill>
            </a:endParaRPr>
          </a:p>
        </p:txBody>
      </p:sp>
      <p:sp>
        <p:nvSpPr>
          <p:cNvPr id="32" name="Retângulo 31"/>
          <p:cNvSpPr/>
          <p:nvPr/>
        </p:nvSpPr>
        <p:spPr bwMode="ltGray">
          <a:xfrm>
            <a:off x="6772935" y="3146988"/>
            <a:ext cx="1856853" cy="12009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sz="1200" b="1" dirty="0" smtClean="0">
                <a:solidFill>
                  <a:sysClr val="windowText" lastClr="000000"/>
                </a:solidFill>
              </a:rPr>
              <a:t>Analisar fundo de investimento </a:t>
            </a:r>
            <a:endParaRPr lang="pt-BR" sz="1200" b="1" dirty="0">
              <a:solidFill>
                <a:sysClr val="windowText" lastClr="000000"/>
              </a:solidFill>
            </a:endParaRPr>
          </a:p>
        </p:txBody>
      </p:sp>
      <p:sp>
        <p:nvSpPr>
          <p:cNvPr id="35" name="Seta para a Direita 34"/>
          <p:cNvSpPr/>
          <p:nvPr/>
        </p:nvSpPr>
        <p:spPr>
          <a:xfrm>
            <a:off x="3686189" y="2111235"/>
            <a:ext cx="407624" cy="250744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36" name="Seta para a Direita 35"/>
          <p:cNvSpPr/>
          <p:nvPr/>
        </p:nvSpPr>
        <p:spPr>
          <a:xfrm>
            <a:off x="6357379" y="2119392"/>
            <a:ext cx="407624" cy="192562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37" name="Seta para a Direita 36"/>
          <p:cNvSpPr/>
          <p:nvPr/>
        </p:nvSpPr>
        <p:spPr>
          <a:xfrm>
            <a:off x="8654268" y="2165884"/>
            <a:ext cx="407624" cy="192562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38" name="Seta para a Direita 37"/>
          <p:cNvSpPr/>
          <p:nvPr/>
        </p:nvSpPr>
        <p:spPr>
          <a:xfrm>
            <a:off x="3630048" y="3689277"/>
            <a:ext cx="407624" cy="192562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39" name="Seta para a Direita 38"/>
          <p:cNvSpPr/>
          <p:nvPr/>
        </p:nvSpPr>
        <p:spPr>
          <a:xfrm>
            <a:off x="6251767" y="3746825"/>
            <a:ext cx="407624" cy="192562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42" name="Elipse 41"/>
          <p:cNvSpPr/>
          <p:nvPr/>
        </p:nvSpPr>
        <p:spPr bwMode="grayWhite">
          <a:xfrm>
            <a:off x="664709" y="1845127"/>
            <a:ext cx="658129" cy="6694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3" name="Elipse 42"/>
          <p:cNvSpPr/>
          <p:nvPr/>
        </p:nvSpPr>
        <p:spPr bwMode="black">
          <a:xfrm>
            <a:off x="5662369" y="5000729"/>
            <a:ext cx="528706" cy="4590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4" name="CaixaDeTexto 43"/>
          <p:cNvSpPr txBox="1"/>
          <p:nvPr/>
        </p:nvSpPr>
        <p:spPr>
          <a:xfrm>
            <a:off x="3043668" y="827113"/>
            <a:ext cx="5814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Mapeamento do credenciamento de novos fundos </a:t>
            </a:r>
            <a:endParaRPr lang="pt-BR" dirty="0"/>
          </a:p>
        </p:txBody>
      </p:sp>
      <p:sp>
        <p:nvSpPr>
          <p:cNvPr id="28" name="Retângulo 27"/>
          <p:cNvSpPr/>
          <p:nvPr/>
        </p:nvSpPr>
        <p:spPr bwMode="ltGray">
          <a:xfrm>
            <a:off x="9145615" y="1694878"/>
            <a:ext cx="1851342" cy="12178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sz="1200" b="1" dirty="0" smtClean="0">
                <a:solidFill>
                  <a:sysClr val="windowText" lastClr="000000"/>
                </a:solidFill>
              </a:rPr>
              <a:t>Instruir processo </a:t>
            </a:r>
            <a:endParaRPr lang="pt-BR" sz="1200" b="1" dirty="0">
              <a:solidFill>
                <a:sysClr val="windowText" lastClr="000000"/>
              </a:solidFill>
            </a:endParaRPr>
          </a:p>
        </p:txBody>
      </p:sp>
      <p:sp>
        <p:nvSpPr>
          <p:cNvPr id="40" name="Retângulo 39"/>
          <p:cNvSpPr/>
          <p:nvPr/>
        </p:nvSpPr>
        <p:spPr bwMode="ltGray">
          <a:xfrm>
            <a:off x="9176137" y="3210612"/>
            <a:ext cx="1856853" cy="12009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sz="1200" b="1" dirty="0" smtClean="0">
                <a:solidFill>
                  <a:sysClr val="windowText" lastClr="000000"/>
                </a:solidFill>
              </a:rPr>
              <a:t>Responder demanda </a:t>
            </a:r>
            <a:endParaRPr lang="pt-BR" sz="1200" b="1" dirty="0">
              <a:solidFill>
                <a:sysClr val="windowText" lastClr="000000"/>
              </a:solidFill>
            </a:endParaRPr>
          </a:p>
        </p:txBody>
      </p:sp>
      <p:sp>
        <p:nvSpPr>
          <p:cNvPr id="41" name="Seta para a Direita 40"/>
          <p:cNvSpPr/>
          <p:nvPr/>
        </p:nvSpPr>
        <p:spPr>
          <a:xfrm>
            <a:off x="8686986" y="3714789"/>
            <a:ext cx="407624" cy="192562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48" name="Seta para Baixo 47"/>
          <p:cNvSpPr/>
          <p:nvPr/>
        </p:nvSpPr>
        <p:spPr>
          <a:xfrm>
            <a:off x="9945393" y="4478990"/>
            <a:ext cx="125893" cy="2827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1" name="Retângulo 50"/>
          <p:cNvSpPr/>
          <p:nvPr/>
        </p:nvSpPr>
        <p:spPr bwMode="ltGray">
          <a:xfrm>
            <a:off x="9176137" y="4827176"/>
            <a:ext cx="1856853" cy="12009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sz="1200" b="1" dirty="0" smtClean="0">
                <a:solidFill>
                  <a:sysClr val="windowText" lastClr="000000"/>
                </a:solidFill>
              </a:rPr>
              <a:t>Estando o fundo aprovado </a:t>
            </a:r>
            <a:endParaRPr lang="pt-BR" sz="1200" b="1" dirty="0">
              <a:solidFill>
                <a:sysClr val="windowText" lastClr="000000"/>
              </a:solidFill>
            </a:endParaRPr>
          </a:p>
        </p:txBody>
      </p:sp>
      <p:sp>
        <p:nvSpPr>
          <p:cNvPr id="2" name="Seta para a Esquerda 1"/>
          <p:cNvSpPr/>
          <p:nvPr/>
        </p:nvSpPr>
        <p:spPr>
          <a:xfrm>
            <a:off x="8556544" y="5307076"/>
            <a:ext cx="449990" cy="16200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2" name="Seta para a Esquerda 51"/>
          <p:cNvSpPr/>
          <p:nvPr/>
        </p:nvSpPr>
        <p:spPr>
          <a:xfrm>
            <a:off x="6250793" y="5158034"/>
            <a:ext cx="449990" cy="16200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9" name="Imagem 2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5541" y="210081"/>
            <a:ext cx="2691130" cy="899160"/>
          </a:xfrm>
          <a:prstGeom prst="rect">
            <a:avLst/>
          </a:prstGeom>
        </p:spPr>
      </p:pic>
      <p:sp>
        <p:nvSpPr>
          <p:cNvPr id="33" name="Seta para a Direita 32"/>
          <p:cNvSpPr/>
          <p:nvPr/>
        </p:nvSpPr>
        <p:spPr>
          <a:xfrm>
            <a:off x="11080680" y="2154457"/>
            <a:ext cx="251502" cy="153112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34" name="Seta para a Direita 33"/>
          <p:cNvSpPr/>
          <p:nvPr/>
        </p:nvSpPr>
        <p:spPr>
          <a:xfrm>
            <a:off x="1268838" y="3585004"/>
            <a:ext cx="251502" cy="153112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45" name="Elipse 44"/>
          <p:cNvSpPr/>
          <p:nvPr/>
        </p:nvSpPr>
        <p:spPr>
          <a:xfrm>
            <a:off x="11332182" y="6088485"/>
            <a:ext cx="562678" cy="4804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chemeClr val="tx1"/>
                </a:solidFill>
              </a:rPr>
              <a:t>2</a:t>
            </a:r>
            <a:r>
              <a:rPr lang="pt-BR" sz="1200" b="1" dirty="0" smtClean="0">
                <a:solidFill>
                  <a:schemeClr val="tx1"/>
                </a:solidFill>
              </a:rPr>
              <a:t>5</a:t>
            </a:r>
            <a:endParaRPr lang="pt-BR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2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278777" y="953588"/>
            <a:ext cx="4216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Mapeamento para autorização de resgate </a:t>
            </a:r>
            <a:endParaRPr lang="pt-BR" b="1" dirty="0"/>
          </a:p>
        </p:txBody>
      </p:sp>
      <p:sp>
        <p:nvSpPr>
          <p:cNvPr id="3" name="Retângulo 2"/>
          <p:cNvSpPr/>
          <p:nvPr/>
        </p:nvSpPr>
        <p:spPr bwMode="ltGray">
          <a:xfrm>
            <a:off x="1450227" y="1670598"/>
            <a:ext cx="1851342" cy="12178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sz="1200" b="1" dirty="0" smtClean="0">
                <a:solidFill>
                  <a:sysClr val="windowText" lastClr="000000"/>
                </a:solidFill>
              </a:rPr>
              <a:t>Convocar reunião com o Comitê de Investimentos </a:t>
            </a:r>
            <a:endParaRPr lang="pt-BR" sz="1200" b="1" dirty="0">
              <a:solidFill>
                <a:sysClr val="windowText" lastClr="000000"/>
              </a:solidFill>
            </a:endParaRPr>
          </a:p>
        </p:txBody>
      </p:sp>
      <p:sp>
        <p:nvSpPr>
          <p:cNvPr id="4" name="Retângulo 3"/>
          <p:cNvSpPr/>
          <p:nvPr/>
        </p:nvSpPr>
        <p:spPr bwMode="ltGray">
          <a:xfrm>
            <a:off x="8759425" y="1631868"/>
            <a:ext cx="1906569" cy="1214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200" b="1" dirty="0" smtClean="0">
                <a:solidFill>
                  <a:schemeClr val="tx1"/>
                </a:solidFill>
              </a:rPr>
              <a:t>A diretoria executiva deverá identificar pelo extrato de conta a operação </a:t>
            </a:r>
            <a:endParaRPr lang="pt-BR" sz="1200" b="1" dirty="0">
              <a:solidFill>
                <a:schemeClr val="tx1"/>
              </a:solidFill>
            </a:endParaRPr>
          </a:p>
        </p:txBody>
      </p:sp>
      <p:sp>
        <p:nvSpPr>
          <p:cNvPr id="5" name="Retângulo 4"/>
          <p:cNvSpPr/>
          <p:nvPr/>
        </p:nvSpPr>
        <p:spPr bwMode="ltGray">
          <a:xfrm>
            <a:off x="6400523" y="1653143"/>
            <a:ext cx="1771214" cy="12352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>
                <a:solidFill>
                  <a:schemeClr val="tx1"/>
                </a:solidFill>
              </a:rPr>
              <a:t>A instituição deverá executar o resgate  </a:t>
            </a:r>
            <a:endParaRPr lang="pt-BR" sz="1200" b="1" dirty="0">
              <a:solidFill>
                <a:schemeClr val="tx1"/>
              </a:solidFill>
            </a:endParaRPr>
          </a:p>
        </p:txBody>
      </p:sp>
      <p:sp>
        <p:nvSpPr>
          <p:cNvPr id="6" name="Retângulo 5"/>
          <p:cNvSpPr/>
          <p:nvPr/>
        </p:nvSpPr>
        <p:spPr bwMode="ltGray">
          <a:xfrm>
            <a:off x="8669394" y="3360994"/>
            <a:ext cx="1952902" cy="1015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>
                <a:solidFill>
                  <a:schemeClr val="tx1"/>
                </a:solidFill>
              </a:rPr>
              <a:t>Preencher o formulário APR </a:t>
            </a:r>
            <a:endParaRPr lang="pt-BR" sz="1200" b="1" dirty="0">
              <a:solidFill>
                <a:schemeClr val="tx1"/>
              </a:solidFill>
            </a:endParaRPr>
          </a:p>
        </p:txBody>
      </p:sp>
      <p:sp>
        <p:nvSpPr>
          <p:cNvPr id="7" name="Retângulo 6"/>
          <p:cNvSpPr/>
          <p:nvPr/>
        </p:nvSpPr>
        <p:spPr bwMode="ltGray">
          <a:xfrm>
            <a:off x="3807117" y="1728149"/>
            <a:ext cx="2035388" cy="11856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sz="1200" b="1" dirty="0" smtClean="0">
                <a:solidFill>
                  <a:sysClr val="windowText" lastClr="000000"/>
                </a:solidFill>
              </a:rPr>
              <a:t>Elaborar oficio pra as instituições solicitando a aplicação ou resgate ou proceder o resgate ou aplicação de acordo com as regras da instituição  </a:t>
            </a:r>
            <a:endParaRPr lang="pt-BR" sz="1200" b="1" dirty="0">
              <a:solidFill>
                <a:sysClr val="windowText" lastClr="000000"/>
              </a:solidFill>
            </a:endParaRPr>
          </a:p>
        </p:txBody>
      </p:sp>
      <p:sp>
        <p:nvSpPr>
          <p:cNvPr id="8" name="Seta para a Direita 7"/>
          <p:cNvSpPr/>
          <p:nvPr/>
        </p:nvSpPr>
        <p:spPr>
          <a:xfrm>
            <a:off x="3398300" y="2143039"/>
            <a:ext cx="334545" cy="192562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9" name="Seta para a Direita 8"/>
          <p:cNvSpPr/>
          <p:nvPr/>
        </p:nvSpPr>
        <p:spPr>
          <a:xfrm>
            <a:off x="5939531" y="2107719"/>
            <a:ext cx="354205" cy="189704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10" name="Seta para a Direita 9"/>
          <p:cNvSpPr/>
          <p:nvPr/>
        </p:nvSpPr>
        <p:spPr>
          <a:xfrm>
            <a:off x="8261769" y="2111235"/>
            <a:ext cx="407624" cy="192562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pt-BR"/>
          </a:p>
        </p:txBody>
      </p:sp>
      <p:sp>
        <p:nvSpPr>
          <p:cNvPr id="11" name="Elipse 10"/>
          <p:cNvSpPr/>
          <p:nvPr/>
        </p:nvSpPr>
        <p:spPr bwMode="grayWhite">
          <a:xfrm>
            <a:off x="702066" y="1867834"/>
            <a:ext cx="658129" cy="6694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Elipse 11"/>
          <p:cNvSpPr/>
          <p:nvPr/>
        </p:nvSpPr>
        <p:spPr bwMode="black">
          <a:xfrm>
            <a:off x="3014424" y="3613565"/>
            <a:ext cx="528706" cy="4590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Seta para Baixo 12"/>
          <p:cNvSpPr/>
          <p:nvPr/>
        </p:nvSpPr>
        <p:spPr>
          <a:xfrm>
            <a:off x="9562795" y="2913765"/>
            <a:ext cx="169034" cy="33888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Seta para a Esquerda 13"/>
          <p:cNvSpPr/>
          <p:nvPr/>
        </p:nvSpPr>
        <p:spPr>
          <a:xfrm>
            <a:off x="8291950" y="3798937"/>
            <a:ext cx="347262" cy="19256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 bwMode="ltGray">
          <a:xfrm>
            <a:off x="6365547" y="3348283"/>
            <a:ext cx="1806190" cy="10404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>
                <a:solidFill>
                  <a:schemeClr val="tx1"/>
                </a:solidFill>
              </a:rPr>
              <a:t>Coletar assinaturas, escanear e disponibilizar no site do CAPSIRATI as APRS</a:t>
            </a:r>
            <a:endParaRPr lang="pt-BR" sz="1200" b="1" dirty="0">
              <a:solidFill>
                <a:schemeClr val="tx1"/>
              </a:solidFill>
            </a:endParaRPr>
          </a:p>
        </p:txBody>
      </p:sp>
      <p:sp>
        <p:nvSpPr>
          <p:cNvPr id="16" name="Seta para a Esquerda 15"/>
          <p:cNvSpPr/>
          <p:nvPr/>
        </p:nvSpPr>
        <p:spPr>
          <a:xfrm>
            <a:off x="5928252" y="3778598"/>
            <a:ext cx="365483" cy="16079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7" name="Retângulo 46"/>
          <p:cNvSpPr/>
          <p:nvPr/>
        </p:nvSpPr>
        <p:spPr>
          <a:xfrm>
            <a:off x="4133779" y="3360993"/>
            <a:ext cx="1708726" cy="10277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 smtClean="0">
                <a:solidFill>
                  <a:schemeClr val="tx1"/>
                </a:solidFill>
              </a:rPr>
              <a:t>Arquivar </a:t>
            </a:r>
            <a:endParaRPr lang="pt-BR" sz="1200" b="1" dirty="0">
              <a:solidFill>
                <a:schemeClr val="tx1"/>
              </a:solidFill>
            </a:endParaRPr>
          </a:p>
        </p:txBody>
      </p:sp>
      <p:sp>
        <p:nvSpPr>
          <p:cNvPr id="48" name="Seta para a Esquerda 47"/>
          <p:cNvSpPr/>
          <p:nvPr/>
        </p:nvSpPr>
        <p:spPr>
          <a:xfrm>
            <a:off x="3636122" y="3814823"/>
            <a:ext cx="365483" cy="16079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9" name="Imagem 1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038" y="423760"/>
            <a:ext cx="2691130" cy="899160"/>
          </a:xfrm>
          <a:prstGeom prst="rect">
            <a:avLst/>
          </a:prstGeom>
        </p:spPr>
      </p:pic>
      <p:sp>
        <p:nvSpPr>
          <p:cNvPr id="20" name="Elipse 19"/>
          <p:cNvSpPr/>
          <p:nvPr/>
        </p:nvSpPr>
        <p:spPr>
          <a:xfrm>
            <a:off x="11070020" y="5968332"/>
            <a:ext cx="562678" cy="5401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chemeClr val="tx1"/>
                </a:solidFill>
              </a:rPr>
              <a:t>2</a:t>
            </a:r>
            <a:r>
              <a:rPr lang="pt-BR" sz="1200" b="1" dirty="0" smtClean="0">
                <a:solidFill>
                  <a:schemeClr val="tx1"/>
                </a:solidFill>
              </a:rPr>
              <a:t>6</a:t>
            </a:r>
            <a:endParaRPr lang="pt-BR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1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329</Words>
  <Application>Microsoft Office PowerPoint</Application>
  <PresentationFormat>Widescreen</PresentationFormat>
  <Paragraphs>70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C2014</dc:creator>
  <cp:lastModifiedBy>C2014</cp:lastModifiedBy>
  <cp:revision>23</cp:revision>
  <cp:lastPrinted>2023-07-13T16:39:22Z</cp:lastPrinted>
  <dcterms:created xsi:type="dcterms:W3CDTF">2023-07-12T16:14:54Z</dcterms:created>
  <dcterms:modified xsi:type="dcterms:W3CDTF">2023-07-17T19:19:49Z</dcterms:modified>
</cp:coreProperties>
</file>